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3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54.jpeg" ContentType="image/jpeg"/>
  <Override PartName="/ppt/media/image53.jpeg" ContentType="image/jpeg"/>
  <Override PartName="/ppt/media/image52.jpeg" ContentType="image/jpeg"/>
  <Override PartName="/ppt/media/image49.png" ContentType="image/png"/>
  <Override PartName="/ppt/media/image46.jpeg" ContentType="image/jpeg"/>
  <Override PartName="/ppt/media/image43.png" ContentType="image/png"/>
  <Override PartName="/ppt/media/image38.jpeg" ContentType="image/jpeg"/>
  <Override PartName="/ppt/media/image36.png" ContentType="image/png"/>
  <Override PartName="/ppt/media/image32.png" ContentType="image/png"/>
  <Override PartName="/ppt/media/image33.png" ContentType="image/png"/>
  <Override PartName="/ppt/media/image28.png" ContentType="image/png"/>
  <Override PartName="/ppt/media/image27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42.jpeg" ContentType="image/jpeg"/>
  <Override PartName="/ppt/media/image25.jpeg" ContentType="image/jpeg"/>
  <Override PartName="/ppt/media/image37.png" ContentType="image/png"/>
  <Override PartName="/ppt/media/image22.png" ContentType="image/png"/>
  <Override PartName="/ppt/media/image31.png" ContentType="image/png"/>
  <Override PartName="/ppt/media/image41.jpeg" ContentType="image/jpeg"/>
  <Override PartName="/ppt/media/image24.png" ContentType="image/png"/>
  <Override PartName="/ppt/media/image21.png" ContentType="image/png"/>
  <Override PartName="/ppt/media/image56.png" ContentType="image/png"/>
  <Override PartName="/ppt/media/image51.png" ContentType="image/png"/>
  <Override PartName="/ppt/media/image20.jpeg" ContentType="image/jpe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55.jpeg" ContentType="image/jpeg"/>
  <Override PartName="/ppt/media/image10.png" ContentType="image/png"/>
  <Override PartName="/ppt/media/image48.png" ContentType="image/png"/>
  <Override PartName="/ppt/media/image40.jpeg" ContentType="image/jpeg"/>
  <Override PartName="/ppt/media/image15.png" ContentType="image/png"/>
  <Override PartName="/ppt/media/image9.png" ContentType="image/png"/>
  <Override PartName="/ppt/media/image8.png" ContentType="image/png"/>
  <Override PartName="/ppt/media/image26.jpeg" ContentType="image/jpe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50.jpeg" ContentType="image/jpeg"/>
  <Override PartName="/ppt/media/image7.png" ContentType="image/png"/>
  <Override PartName="/ppt/media/image4.png" ContentType="image/png"/>
  <Override PartName="/ppt/media/image3.png" ContentType="image/png"/>
  <Override PartName="/ppt/media/image47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9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9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9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BC21D76-6D86-4380-B6F1-159ADE84D3D3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" Target="../slides/slide9.xml"/><Relationship Id="rId3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Eradication Tactics</a:t>
            </a:r>
            <a:endParaRPr/>
          </a:p>
          <a:p>
            <a:endParaRPr/>
          </a:p>
          <a:p>
            <a:r>
              <a:rPr lang="en-US" sz="2000">
                <a:latin typeface="Arial"/>
              </a:rPr>
              <a:t>trapping</a:t>
            </a:r>
            <a:endParaRPr/>
          </a:p>
          <a:p>
            <a:r>
              <a:rPr lang="en-US" sz="2000">
                <a:latin typeface="Arial"/>
              </a:rPr>
              <a:t>quarantine</a:t>
            </a:r>
            <a:endParaRPr/>
          </a:p>
          <a:p>
            <a:r>
              <a:rPr lang="en-US" sz="2000">
                <a:latin typeface="Arial"/>
              </a:rPr>
              <a:t>sanitation</a:t>
            </a:r>
            <a:endParaRPr/>
          </a:p>
          <a:p>
            <a:r>
              <a:rPr lang="en-US" sz="2000">
                <a:latin typeface="Arial"/>
              </a:rPr>
              <a:t>chemical control </a:t>
            </a:r>
            <a:endParaRPr/>
          </a:p>
          <a:p>
            <a:r>
              <a:rPr lang="en-US" sz="2000">
                <a:latin typeface="Arial"/>
              </a:rPr>
              <a:t>biological control</a:t>
            </a:r>
            <a:endParaRPr/>
          </a:p>
          <a:p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0" name="CustomShape 2"/>
          <p:cNvSpPr/>
          <p:nvPr/>
        </p:nvSpPr>
        <p:spPr>
          <a:xfrm rot="21413400">
            <a:off x="430560" y="4866120"/>
            <a:ext cx="6004440" cy="2206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- native range is SE Asia</a:t>
            </a:r>
            <a:endParaRPr/>
          </a:p>
          <a:p>
            <a:r>
              <a:rPr lang="en-US">
                <a:latin typeface="Arial"/>
              </a:rPr>
              <a:t>- CRB arrived in the South Pacific with shipments of rubber plants from Ceylon</a:t>
            </a:r>
            <a:endParaRPr/>
          </a:p>
          <a:p>
            <a:r>
              <a:rPr lang="en-US">
                <a:latin typeface="Arial"/>
              </a:rPr>
              <a:t>to Samoa in the early 1900s</a:t>
            </a:r>
            <a:endParaRPr/>
          </a:p>
          <a:p>
            <a:r>
              <a:rPr lang="en-US">
                <a:latin typeface="Arial"/>
              </a:rPr>
              <a:t>- arrived in Palau during WWII</a:t>
            </a:r>
            <a:endParaRPr/>
          </a:p>
          <a:p>
            <a:r>
              <a:rPr lang="en-US">
                <a:latin typeface="Arial"/>
              </a:rPr>
              <a:t>- no range expansion between 1975 and 2007</a:t>
            </a:r>
            <a:endParaRPr/>
          </a:p>
          <a:p>
            <a:r>
              <a:rPr lang="en-US">
                <a:latin typeface="Arial"/>
              </a:rPr>
              <a:t>- only 1 successful eradication out of several attempts</a:t>
            </a:r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a</a:t>
            </a:r>
            <a:endParaRPr/>
          </a:p>
        </p:txBody>
      </p:sp>
      <p:sp>
        <p:nvSpPr>
          <p:cNvPr id="387" name="CustomShape 2"/>
          <p:cNvSpPr/>
          <p:nvPr/>
        </p:nvSpPr>
        <p:spPr>
          <a:xfrm>
            <a:off x="777240" y="4846320"/>
            <a:ext cx="5714280" cy="338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This OrNV resistant biotype has the potential to invade all cocconut growing areas,</a:t>
            </a:r>
            <a:endParaRPr/>
          </a:p>
          <a:p>
            <a:r>
              <a:rPr lang="en-US">
                <a:latin typeface="Arial"/>
              </a:rPr>
              <a:t>including new islands and counties in SE Asia where CRB is naturally controlled by</a:t>
            </a:r>
            <a:endParaRPr/>
          </a:p>
          <a:p>
            <a:r>
              <a:rPr lang="en-US">
                <a:latin typeface="Arial"/>
              </a:rPr>
              <a:t>OrNV. Efects on coconut and oil palm crops could be disasterous.</a:t>
            </a:r>
            <a:endParaRPr/>
          </a:p>
          <a:p>
            <a:endParaRPr/>
          </a:p>
          <a:p>
            <a:r>
              <a:rPr lang="en-US">
                <a:latin typeface="Arial"/>
              </a:rPr>
              <a:t>An emergency response to CRB-G is needed to minimize damage on newly invaded islands, thereby</a:t>
            </a:r>
            <a:endParaRPr/>
          </a:p>
          <a:p>
            <a:r>
              <a:rPr lang="en-US">
                <a:latin typeface="Arial"/>
              </a:rPr>
              <a:t>reducing risk of further spread.</a:t>
            </a:r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628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Sea level in the Solomons has risen 8 mm per year since 1993.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2" name="CustomShape 2"/>
          <p:cNvSpPr/>
          <p:nvPr/>
        </p:nvSpPr>
        <p:spPr>
          <a:xfrm>
            <a:off x="366120" y="5250600"/>
            <a:ext cx="6215760" cy="3160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- Adults bore into crowns of coconuts or other palms to feed on sap.</a:t>
            </a:r>
            <a:endParaRPr/>
          </a:p>
          <a:p>
            <a:r>
              <a:rPr lang="en-US">
                <a:latin typeface="Arial"/>
              </a:rPr>
              <a:t>- Adults leave the bore hole after 2 or 3 days.</a:t>
            </a:r>
            <a:endParaRPr/>
          </a:p>
          <a:p>
            <a:r>
              <a:rPr lang="en-US">
                <a:latin typeface="Arial"/>
              </a:rPr>
              <a:t>- Adults feed several times.</a:t>
            </a:r>
            <a:endParaRPr/>
          </a:p>
          <a:p>
            <a:r>
              <a:rPr lang="en-US">
                <a:latin typeface="Arial"/>
              </a:rPr>
              <a:t>- Developing fronds are damaged when a beetle bores through them.</a:t>
            </a:r>
            <a:endParaRPr/>
          </a:p>
          <a:p>
            <a:r>
              <a:rPr lang="en-US">
                <a:latin typeface="Arial"/>
              </a:rPr>
              <a:t>- Palms are killed if the meristem is damaged.</a:t>
            </a:r>
            <a:endParaRPr/>
          </a:p>
          <a:p>
            <a:r>
              <a:rPr lang="en-US">
                <a:latin typeface="Arial"/>
              </a:rPr>
              <a:t>- Palms may regrow a full canopy of CRB damage is stoped. However, bore holes</a:t>
            </a:r>
            <a:endParaRPr/>
          </a:p>
          <a:p>
            <a:r>
              <a:rPr lang="en-US">
                <a:latin typeface="Arial"/>
              </a:rPr>
              <a:t>do not heal, leaving palm structurally week and succeptible to beheading</a:t>
            </a:r>
            <a:endParaRPr/>
          </a:p>
          <a:p>
            <a:r>
              <a:rPr lang="en-US">
                <a:latin typeface="Arial"/>
              </a:rPr>
              <a:t>strong winds.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32520" y="764280"/>
            <a:ext cx="4704840" cy="3769560"/>
          </a:xfrm>
          <a:prstGeom prst="rect">
            <a:avLst/>
          </a:prstGeom>
          <a:ln>
            <a:noFill/>
          </a:ln>
        </p:spPr>
      </p:pic>
      <p:sp>
        <p:nvSpPr>
          <p:cNvPr id="38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5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8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5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7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371600" y="107280"/>
            <a:ext cx="7770240" cy="1445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2600">
                <a:solidFill>
                  <a:srgbClr val="6666ff"/>
                </a:solidFill>
                <a:latin typeface="Arial"/>
              </a:rPr>
              <a:t>The coconut rhinoceros beetle invasion of Guam: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solidFill>
                  <a:srgbClr val="6666ff"/>
                </a:solidFill>
                <a:latin typeface="Arial"/>
              </a:rPr>
              <a:t>An unprecedented disaster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91440" y="6492240"/>
            <a:ext cx="8684640" cy="363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Arial"/>
              </a:rPr>
              <a:t>International Congress of Entomology, Orlando, Florida, Sept. 26, 2016</a:t>
            </a:r>
            <a:endParaRPr/>
          </a:p>
        </p:txBody>
      </p:sp>
      <p:pic>
        <p:nvPicPr>
          <p:cNvPr id="296" name="Content Placeholder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91440"/>
            <a:ext cx="1158840" cy="139356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554480"/>
            <a:ext cx="9141480" cy="3161520"/>
          </a:xfrm>
          <a:prstGeom prst="rect">
            <a:avLst/>
          </a:prstGeom>
          <a:ln>
            <a:noFill/>
          </a:ln>
        </p:spPr>
      </p:pic>
      <p:pic>
        <p:nvPicPr>
          <p:cNvPr id="298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548320"/>
            <a:ext cx="2082240" cy="850320"/>
          </a:xfrm>
          <a:prstGeom prst="rect">
            <a:avLst/>
          </a:prstGeom>
          <a:ln>
            <a:noFill/>
          </a:ln>
        </p:spPr>
      </p:pic>
      <p:sp>
        <p:nvSpPr>
          <p:cNvPr id="299" name="CustomShape 3"/>
          <p:cNvSpPr/>
          <p:nvPr/>
        </p:nvSpPr>
        <p:spPr>
          <a:xfrm>
            <a:off x="91440" y="4819680"/>
            <a:ext cx="2923920" cy="912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Aubrey Moore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Roland J. Quitugua</a:t>
            </a:r>
            <a:endParaRPr/>
          </a:p>
        </p:txBody>
      </p:sp>
      <p:pic>
        <p:nvPicPr>
          <p:cNvPr id="300" name="Picture 15" descr=""/>
          <p:cNvPicPr/>
          <p:nvPr/>
        </p:nvPicPr>
        <p:blipFill>
          <a:blip r:embed="rId4"/>
          <a:srcRect l="0" t="0" r="0" b="34146"/>
          <a:stretch>
            <a:fillRect/>
          </a:stretch>
        </p:blipFill>
        <p:spPr>
          <a:xfrm>
            <a:off x="3017520" y="5758920"/>
            <a:ext cx="2099160" cy="66564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3017520" y="4846320"/>
            <a:ext cx="2832480" cy="729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Trevor A. Jackson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Sean D.G. Marshall</a:t>
            </a:r>
            <a:endParaRPr/>
          </a:p>
        </p:txBody>
      </p:sp>
      <p:pic>
        <p:nvPicPr>
          <p:cNvPr id="302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217920" y="5563080"/>
            <a:ext cx="2174760" cy="835560"/>
          </a:xfrm>
          <a:prstGeom prst="rect">
            <a:avLst/>
          </a:prstGeom>
          <a:ln>
            <a:noFill/>
          </a:ln>
        </p:spPr>
      </p:pic>
      <p:sp>
        <p:nvSpPr>
          <p:cNvPr id="303" name="CustomShape 5"/>
          <p:cNvSpPr/>
          <p:nvPr/>
        </p:nvSpPr>
        <p:spPr>
          <a:xfrm>
            <a:off x="6217920" y="4918320"/>
            <a:ext cx="2723400" cy="47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Matthew Siderhurst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2200" y="8640"/>
            <a:ext cx="8857800" cy="685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How to Eradicate CRB</a:t>
            </a:r>
            <a:endParaRPr/>
          </a:p>
        </p:txBody>
      </p:sp>
      <p:sp>
        <p:nvSpPr>
          <p:cNvPr id="316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US" sz="3200">
                <a:latin typeface="Arial"/>
              </a:rPr>
              <a:t>Sanitation:</a:t>
            </a:r>
            <a:r>
              <a:rPr lang="en-US" sz="3200">
                <a:latin typeface="Arial"/>
              </a:rPr>
              <a:t> Locate and destroy all active and potential breeding sites.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b="1" lang="en-US" sz="3200">
                <a:latin typeface="Arial"/>
              </a:rPr>
              <a:t>Quarantine:</a:t>
            </a:r>
            <a:r>
              <a:rPr lang="en-US" sz="3200">
                <a:latin typeface="Arial"/>
              </a:rPr>
              <a:t> Close pathways to prevent re-introduction and accidental transport to uninfested areas.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3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182880"/>
            <a:ext cx="9143280" cy="666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5000"/>
            <a:ext cx="9143280" cy="660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Additional CRB Control Tactics</a:t>
            </a:r>
            <a:endParaRPr/>
          </a:p>
        </p:txBody>
      </p:sp>
      <p:sp>
        <p:nvSpPr>
          <p:cNvPr id="322" name="CustomShape 2"/>
          <p:cNvSpPr/>
          <p:nvPr/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solidFill>
                  <a:srgbClr val="b2b2b2"/>
                </a:solidFill>
                <a:latin typeface="Arial"/>
              </a:rPr>
              <a:t>Sanitation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solidFill>
                  <a:srgbClr val="b2b2b2"/>
                </a:solidFill>
                <a:latin typeface="Arial"/>
              </a:rPr>
              <a:t>Quarantine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</a:rPr>
              <a:t>Trapping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</a:rPr>
              <a:t>Chemical control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solidFill>
                  <a:srgbClr val="000000"/>
                </a:solidFill>
                <a:latin typeface="Arial"/>
              </a:rPr>
              <a:t>Biological control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640"/>
            <a:ext cx="4574880" cy="6855840"/>
          </a:xfrm>
          <a:prstGeom prst="rect">
            <a:avLst/>
          </a:prstGeom>
          <a:ln>
            <a:noFill/>
          </a:ln>
        </p:spPr>
      </p:pic>
      <p:sp>
        <p:nvSpPr>
          <p:cNvPr id="324" name="TextShape 1"/>
          <p:cNvSpPr txBox="1"/>
          <p:nvPr/>
        </p:nvSpPr>
        <p:spPr>
          <a:xfrm>
            <a:off x="4574880" y="273600"/>
            <a:ext cx="45691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Trapping</a:t>
            </a:r>
            <a:endParaRPr/>
          </a:p>
        </p:txBody>
      </p:sp>
      <p:sp>
        <p:nvSpPr>
          <p:cNvPr id="325" name="TextShape 2"/>
          <p:cNvSpPr txBox="1"/>
          <p:nvPr/>
        </p:nvSpPr>
        <p:spPr>
          <a:xfrm>
            <a:off x="5029200" y="1645920"/>
            <a:ext cx="3749040" cy="28350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"/>
            </a:pPr>
            <a:r>
              <a:rPr lang="en-US" sz="2400">
                <a:latin typeface="Arial"/>
              </a:rPr>
              <a:t>Pheromone traps baited with oryctalure proved useless for population suppression</a:t>
            </a:r>
            <a:endParaRPr/>
          </a:p>
          <a:p>
            <a:pPr>
              <a:buSzPct val="45000"/>
              <a:buFont typeface="StarSymbol"/>
              <a:buChar char=""/>
            </a:pPr>
            <a:endParaRPr/>
          </a:p>
          <a:p>
            <a:pPr>
              <a:buSzPct val="45000"/>
              <a:buFont typeface="StarSymbol"/>
              <a:buChar char=""/>
            </a:pPr>
            <a:r>
              <a:rPr lang="en-US" sz="2400">
                <a:latin typeface="Arial"/>
              </a:rPr>
              <a:t>Pheromone traps are useful for detection and monitoring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87360"/>
            <a:ext cx="9142560" cy="609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-45720" y="422640"/>
            <a:ext cx="9141840" cy="6417360"/>
          </a:xfrm>
          <a:prstGeom prst="rect">
            <a:avLst/>
          </a:prstGeom>
          <a:ln>
            <a:noFill/>
          </a:ln>
        </p:spPr>
      </p:pic>
      <p:sp>
        <p:nvSpPr>
          <p:cNvPr id="328" name="TextShape 1"/>
          <p:cNvSpPr txBox="1"/>
          <p:nvPr/>
        </p:nvSpPr>
        <p:spPr>
          <a:xfrm>
            <a:off x="0" y="19440"/>
            <a:ext cx="9144000" cy="7167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4400">
                <a:latin typeface="Arial"/>
              </a:rPr>
              <a:t>Pheromone Trap Development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0280" y="1060560"/>
            <a:ext cx="8697960" cy="5797440"/>
          </a:xfrm>
          <a:prstGeom prst="rect">
            <a:avLst/>
          </a:prstGeom>
          <a:ln>
            <a:noFill/>
          </a:ln>
        </p:spPr>
      </p:pic>
      <p:sp>
        <p:nvSpPr>
          <p:cNvPr id="330" name="TextShape 1"/>
          <p:cNvSpPr txBox="1"/>
          <p:nvPr/>
        </p:nvSpPr>
        <p:spPr>
          <a:xfrm>
            <a:off x="457200" y="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UV LED increases Trap Catch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" y="764280"/>
            <a:ext cx="9141840" cy="609372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23040" y="-23040"/>
            <a:ext cx="9144000" cy="7167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4400">
                <a:latin typeface="Arial"/>
              </a:rPr>
              <a:t>Tekken Trap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80" y="928080"/>
            <a:ext cx="9141840" cy="510516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305" name="CustomShape 1"/>
          <p:cNvSpPr/>
          <p:nvPr/>
        </p:nvSpPr>
        <p:spPr>
          <a:xfrm>
            <a:off x="6785640" y="4521600"/>
            <a:ext cx="456120" cy="456120"/>
          </a:xfrm>
          <a:prstGeom prst="star5">
            <a:avLst>
              <a:gd name="vf" fmla="val 110557"/>
              <a:gd name="hf" fmla="val 105146"/>
              <a:gd name="vf" fmla="val 110557"/>
            </a:avLst>
          </a:prstGeom>
          <a:solidFill>
            <a:srgbClr val="ff3333"/>
          </a:solidFill>
          <a:ln w="6480">
            <a:solidFill>
              <a:srgbClr val="000000"/>
            </a:solidFill>
            <a:round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3040" y="1005840"/>
            <a:ext cx="8123760" cy="5509080"/>
          </a:xfrm>
          <a:prstGeom prst="rect">
            <a:avLst/>
          </a:prstGeom>
          <a:ln>
            <a:noFill/>
          </a:ln>
        </p:spPr>
      </p:pic>
      <p:sp>
        <p:nvSpPr>
          <p:cNvPr id="334" name="TextShape 1"/>
          <p:cNvSpPr txBox="1"/>
          <p:nvPr/>
        </p:nvSpPr>
        <p:spPr>
          <a:xfrm>
            <a:off x="0" y="14400"/>
            <a:ext cx="9144000" cy="71712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4400">
                <a:latin typeface="Arial"/>
              </a:rPr>
              <a:t>Tekken Trap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" y="1712520"/>
            <a:ext cx="9141840" cy="5145480"/>
          </a:xfrm>
          <a:prstGeom prst="rect">
            <a:avLst/>
          </a:prstGeom>
          <a:ln>
            <a:noFill/>
          </a:ln>
        </p:spPr>
      </p:pic>
      <p:sp>
        <p:nvSpPr>
          <p:cNvPr id="336" name="TextShape 1"/>
          <p:cNvSpPr txBox="1"/>
          <p:nvPr/>
        </p:nvSpPr>
        <p:spPr>
          <a:xfrm>
            <a:off x="23040" y="-22680"/>
            <a:ext cx="9144000" cy="7167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4400">
                <a:latin typeface="Arial"/>
              </a:rPr>
              <a:t>Tekken Trap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716840"/>
            <a:ext cx="9141840" cy="5141160"/>
          </a:xfrm>
          <a:prstGeom prst="rect">
            <a:avLst/>
          </a:prstGeom>
          <a:ln>
            <a:noFill/>
          </a:ln>
        </p:spPr>
      </p:pic>
      <p:sp>
        <p:nvSpPr>
          <p:cNvPr id="338" name="TextShape 1"/>
          <p:cNvSpPr txBox="1"/>
          <p:nvPr/>
        </p:nvSpPr>
        <p:spPr>
          <a:xfrm>
            <a:off x="23040" y="-22680"/>
            <a:ext cx="9144000" cy="7167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4400">
                <a:latin typeface="Arial"/>
              </a:rPr>
              <a:t>DeFence Trap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737360"/>
            <a:ext cx="9141840" cy="5141160"/>
          </a:xfrm>
          <a:prstGeom prst="rect">
            <a:avLst/>
          </a:prstGeom>
          <a:ln>
            <a:noFill/>
          </a:ln>
        </p:spPr>
      </p:pic>
      <p:sp>
        <p:nvSpPr>
          <p:cNvPr id="340" name="TextShape 1"/>
          <p:cNvSpPr txBox="1"/>
          <p:nvPr/>
        </p:nvSpPr>
        <p:spPr>
          <a:xfrm>
            <a:off x="23040" y="-22320"/>
            <a:ext cx="9144000" cy="7167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4400">
                <a:latin typeface="Arial"/>
              </a:rPr>
              <a:t>DeFence Trap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2040" y="0"/>
            <a:ext cx="4757040" cy="685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0" y="2571480"/>
            <a:ext cx="9141840" cy="2629440"/>
          </a:xfrm>
          <a:prstGeom prst="rect">
            <a:avLst/>
          </a:prstGeom>
          <a:ln>
            <a:noFill/>
          </a:ln>
        </p:spPr>
      </p:pic>
      <p:sp>
        <p:nvSpPr>
          <p:cNvPr id="343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TextShape 2"/>
          <p:cNvSpPr txBox="1"/>
          <p:nvPr/>
        </p:nvSpPr>
        <p:spPr>
          <a:xfrm>
            <a:off x="0" y="14760"/>
            <a:ext cx="9141840" cy="134316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Detector Dogs for Locating Breeding Sites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4320" y="1527120"/>
            <a:ext cx="8664480" cy="5330880"/>
          </a:xfrm>
          <a:prstGeom prst="rect">
            <a:avLst/>
          </a:prstGeom>
          <a:ln>
            <a:noFill/>
          </a:ln>
        </p:spPr>
      </p:pic>
      <p:sp>
        <p:nvSpPr>
          <p:cNvPr id="346" name="TextShape 1"/>
          <p:cNvSpPr txBox="1"/>
          <p:nvPr/>
        </p:nvSpPr>
        <p:spPr>
          <a:xfrm>
            <a:off x="0" y="15120"/>
            <a:ext cx="9141840" cy="134316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Detector Beetles for Locating Breeding Sites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358640"/>
            <a:ext cx="8869680" cy="5529240"/>
          </a:xfrm>
          <a:prstGeom prst="rect">
            <a:avLst/>
          </a:prstGeom>
          <a:ln>
            <a:noFill/>
          </a:ln>
        </p:spPr>
      </p:pic>
      <p:sp>
        <p:nvSpPr>
          <p:cNvPr id="348" name="TextShape 1"/>
          <p:cNvSpPr txBox="1"/>
          <p:nvPr/>
        </p:nvSpPr>
        <p:spPr>
          <a:xfrm>
            <a:off x="0" y="15480"/>
            <a:ext cx="9141840" cy="134316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Detector Beetles for Locating Breeding Sites</a:t>
            </a:r>
            <a:endParaRPr/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2174040" y="1604520"/>
            <a:ext cx="4794480" cy="39769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CustomShape 2"/>
          <p:cNvSpPr/>
          <p:nvPr/>
        </p:nvSpPr>
        <p:spPr>
          <a:xfrm>
            <a:off x="548640" y="43920"/>
            <a:ext cx="82285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Arial"/>
              </a:rPr>
              <a:t>Chemical Control</a:t>
            </a:r>
            <a:endParaRPr/>
          </a:p>
        </p:txBody>
      </p:sp>
      <p:pic>
        <p:nvPicPr>
          <p:cNvPr id="3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80160" y="1244880"/>
            <a:ext cx="6766200" cy="561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CustomShape 2"/>
          <p:cNvSpPr/>
          <p:nvPr/>
        </p:nvSpPr>
        <p:spPr>
          <a:xfrm>
            <a:off x="457200" y="273600"/>
            <a:ext cx="82285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Biocontrol</a:t>
            </a:r>
            <a:endParaRPr/>
          </a:p>
        </p:txBody>
      </p:sp>
      <p:pic>
        <p:nvPicPr>
          <p:cNvPr id="3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32560" y="2926080"/>
            <a:ext cx="4319640" cy="384012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7080" y="2926080"/>
            <a:ext cx="4536000" cy="2998440"/>
          </a:xfrm>
          <a:prstGeom prst="rect">
            <a:avLst/>
          </a:prstGeom>
          <a:ln>
            <a:noFill/>
          </a:ln>
        </p:spPr>
      </p:pic>
      <p:sp>
        <p:nvSpPr>
          <p:cNvPr id="356" name="CustomShape 3"/>
          <p:cNvSpPr/>
          <p:nvPr/>
        </p:nvSpPr>
        <p:spPr>
          <a:xfrm>
            <a:off x="91440" y="2119320"/>
            <a:ext cx="4571640" cy="71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200">
                <a:latin typeface="Arial"/>
              </a:rPr>
              <a:t>Oryctes rhinoceros nudivirus (OrNV)</a:t>
            </a:r>
            <a:endParaRPr/>
          </a:p>
        </p:txBody>
      </p:sp>
      <p:sp>
        <p:nvSpPr>
          <p:cNvPr id="357" name="CustomShape 4"/>
          <p:cNvSpPr/>
          <p:nvPr/>
        </p:nvSpPr>
        <p:spPr>
          <a:xfrm>
            <a:off x="4754880" y="2049480"/>
            <a:ext cx="4388760" cy="71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200">
                <a:latin typeface="Arial"/>
              </a:rPr>
              <a:t>Green muscardine fungus (GMF)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en-US" sz="2200">
                <a:latin typeface="Arial"/>
              </a:rPr>
              <a:t>Metarhizium majus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74320"/>
            <a:ext cx="9141840" cy="644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57200" y="2468880"/>
            <a:ext cx="8137440" cy="3520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400">
                <a:latin typeface="Arial"/>
              </a:rPr>
              <a:t>Marshall, Sean, Maclean Vaqalo, Aubrey Moore, Roland Quitugua, and Trevor Jackson (2015).  </a:t>
            </a:r>
            <a:r>
              <a:rPr b="1" lang="en-US" sz="2400">
                <a:latin typeface="Arial"/>
              </a:rPr>
              <a:t>A new invasive biotype of the coconut rhinoceros beetle (</a:t>
            </a:r>
            <a:r>
              <a:rPr b="1" i="1" lang="en-US" sz="2400">
                <a:latin typeface="Arial"/>
              </a:rPr>
              <a:t>Oryctes rhinoceros</a:t>
            </a:r>
            <a:r>
              <a:rPr b="1" lang="en-US" sz="2400">
                <a:latin typeface="Arial"/>
              </a:rPr>
              <a:t>) has escaped from biological control by Oryctes rhinoceros nudivirus.</a:t>
            </a:r>
            <a:endParaRPr/>
          </a:p>
          <a:p>
            <a:endParaRPr/>
          </a:p>
          <a:p>
            <a:r>
              <a:rPr lang="en-US" sz="2400">
                <a:latin typeface="Arial"/>
              </a:rPr>
              <a:t>Presented at the International Congress on Invertebrate Pathology and Microbial Control and the 48th Annual Meeting of the Society for Invertebrate Pathology, Vancouver, BC, August 2015.</a:t>
            </a:r>
            <a:endParaRPr/>
          </a:p>
        </p:txBody>
      </p:sp>
      <p:sp>
        <p:nvSpPr>
          <p:cNvPr id="359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Discovery of the CRB-G Biotype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822960" y="1439280"/>
            <a:ext cx="7588800" cy="386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latin typeface="Arial"/>
              </a:rPr>
              <a:t>genetically distinct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latin typeface="Arial"/>
              </a:rPr>
              <a:t>resistant to all available isolates of OrNV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latin typeface="Arial"/>
              </a:rPr>
              <a:t>more invasive (all 4 recent invasions involve CRB-G)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latin typeface="Arial"/>
              </a:rPr>
              <a:t>behavioral differences ???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latin typeface="Arial"/>
              </a:rPr>
              <a:t>not highly attracted to oryctalure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2400">
                <a:latin typeface="Arial"/>
              </a:rPr>
              <a:t>higher per-capita damage</a:t>
            </a:r>
            <a:endParaRPr/>
          </a:p>
        </p:txBody>
      </p:sp>
      <p:sp>
        <p:nvSpPr>
          <p:cNvPr id="361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Characteristics of CRB-G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360" y="0"/>
            <a:ext cx="4552560" cy="6855840"/>
          </a:xfrm>
          <a:prstGeom prst="rect">
            <a:avLst/>
          </a:prstGeom>
          <a:ln>
            <a:noFill/>
          </a:ln>
        </p:spPr>
      </p:pic>
      <p:sp>
        <p:nvSpPr>
          <p:cNvPr id="363" name="CustomShape 1"/>
          <p:cNvSpPr/>
          <p:nvPr/>
        </p:nvSpPr>
        <p:spPr>
          <a:xfrm>
            <a:off x="4572000" y="23760"/>
            <a:ext cx="4570920" cy="42984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TextShape 2"/>
          <p:cNvSpPr txBox="1"/>
          <p:nvPr/>
        </p:nvSpPr>
        <p:spPr>
          <a:xfrm>
            <a:off x="4570920" y="42120"/>
            <a:ext cx="4573080" cy="196956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Current CRB Situation on Guam</a:t>
            </a:r>
            <a:endParaRPr/>
          </a:p>
        </p:txBody>
      </p:sp>
      <p:sp>
        <p:nvSpPr>
          <p:cNvPr id="365" name="TextShape 3"/>
          <p:cNvSpPr txBox="1"/>
          <p:nvPr/>
        </p:nvSpPr>
        <p:spPr>
          <a:xfrm>
            <a:off x="4937760" y="2651760"/>
            <a:ext cx="3840480" cy="14626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An uncontrolled CRB outbreak is killing large numbers of coconut palms.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198360"/>
            <a:ext cx="7793640" cy="2819160"/>
          </a:xfrm>
          <a:prstGeom prst="rect">
            <a:avLst/>
          </a:prstGeom>
          <a:ln>
            <a:noFill/>
          </a:ln>
        </p:spPr>
      </p:pic>
      <p:sp>
        <p:nvSpPr>
          <p:cNvPr id="367" name="TextShape 1"/>
          <p:cNvSpPr txBox="1"/>
          <p:nvPr/>
        </p:nvSpPr>
        <p:spPr>
          <a:xfrm>
            <a:off x="731520" y="3200400"/>
            <a:ext cx="7772400" cy="24919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The current outbreak was triggered by Typhoon Dolphin which visited Guam in May 2015. Adult CRB emerging from abundant breeding sites where numerous to start killing mature coconut palms.</a:t>
            </a:r>
            <a:endParaRPr/>
          </a:p>
          <a:p>
            <a:endParaRPr/>
          </a:p>
          <a:p>
            <a:r>
              <a:rPr lang="en-US" sz="2400">
                <a:latin typeface="Arial"/>
              </a:rPr>
              <a:t>Dead standing coconuts are now generating further generations of CRB which are killing even more palms.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57200" y="273600"/>
            <a:ext cx="8228520" cy="100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Current Prognosis for Guam</a:t>
            </a:r>
            <a:endParaRPr/>
          </a:p>
        </p:txBody>
      </p:sp>
      <p:sp>
        <p:nvSpPr>
          <p:cNvPr id="369" name="TextShape 2"/>
          <p:cNvSpPr txBox="1"/>
          <p:nvPr/>
        </p:nvSpPr>
        <p:spPr>
          <a:xfrm>
            <a:off x="1005840" y="1737360"/>
            <a:ext cx="7498080" cy="48934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Current tactics of sanitation, trapping, application of </a:t>
            </a:r>
            <a:r>
              <a:rPr i="1" lang="en-US" sz="2400">
                <a:latin typeface="Arial"/>
              </a:rPr>
              <a:t>Metarhizium</a:t>
            </a:r>
            <a:r>
              <a:rPr lang="en-US" sz="2400">
                <a:latin typeface="Arial"/>
              </a:rPr>
              <a:t> may reduce local damage, but will do little to protect palms on an island-wide basis because most breeding sites are inaccessible (in jungle and/or on military bases).</a:t>
            </a:r>
            <a:endParaRPr/>
          </a:p>
          <a:p>
            <a:endParaRPr/>
          </a:p>
          <a:p>
            <a:r>
              <a:rPr lang="en-US" sz="2400">
                <a:latin typeface="Arial"/>
              </a:rPr>
              <a:t>Based on historical data from Palau and elsewhere, it is likely that Guam will loose 50% or more of its coconut palms.</a:t>
            </a:r>
            <a:endParaRPr/>
          </a:p>
          <a:p>
            <a:endParaRPr/>
          </a:p>
          <a:p>
            <a:r>
              <a:rPr lang="en-US" sz="2400">
                <a:latin typeface="Arial"/>
              </a:rPr>
              <a:t>Risk of accidental export of CRB to other islands is high.</a:t>
            </a:r>
            <a:endParaRPr/>
          </a:p>
          <a:p>
            <a:endParaRPr/>
          </a:p>
          <a:p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57200" y="219600"/>
            <a:ext cx="8228520" cy="125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What Can Be Done?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371" name="TextShape 2"/>
          <p:cNvSpPr txBox="1"/>
          <p:nvPr/>
        </p:nvSpPr>
        <p:spPr>
          <a:xfrm>
            <a:off x="548640" y="1920240"/>
            <a:ext cx="8138160" cy="2148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latin typeface="Arial"/>
              </a:rPr>
              <a:t>Effective biocontrol is probably our best chance of saving Guam's coconut palms on an island wide basis.</a:t>
            </a:r>
            <a:endParaRPr/>
          </a:p>
          <a:p>
            <a:endParaRPr/>
          </a:p>
          <a:p>
            <a:r>
              <a:rPr lang="en-US" sz="2400">
                <a:latin typeface="Arial"/>
              </a:rPr>
              <a:t>There is an urgent need to find an effective biocontrol agent for CRB-G. This will probably be an isolate of OrNV from an endemic CRB-G population in Asia.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548640" y="1463040"/>
            <a:ext cx="8411760" cy="2905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Jackson, Trevor (2015). </a:t>
            </a:r>
            <a:r>
              <a:rPr lang="en-US">
                <a:latin typeface="Arial"/>
              </a:rPr>
              <a:t>
</a:t>
            </a:r>
            <a:r>
              <a:rPr b="1" lang="en-US" sz="2400">
                <a:latin typeface="Arial"/>
              </a:rPr>
              <a:t>Need for emergency response for a new variant of rhinoceros beetle (Guam biotype). </a:t>
            </a:r>
            <a:r>
              <a:rPr b="1" lang="en-US">
                <a:latin typeface="Arial"/>
              </a:rPr>
              <a:t>
</a:t>
            </a:r>
            <a:r>
              <a:rPr lang="en-US">
                <a:latin typeface="Arial"/>
              </a:rPr>
              <a:t>International Association for the Plant Protection Sciences Newsletter (XI). November, 2015. </a:t>
            </a:r>
            <a:r>
              <a:rPr lang="en-US">
                <a:latin typeface="Arial"/>
              </a:rPr>
              <a:t>
</a:t>
            </a:r>
            <a:r>
              <a:rPr lang="en-US">
                <a:latin typeface="Arial"/>
              </a:rPr>
              <a:t>Available on-line at </a:t>
            </a:r>
            <a:r>
              <a:rPr lang="en-US" sz="1500">
                <a:latin typeface="Arial"/>
              </a:rPr>
              <a:t>https://www.plantprotection.org/portals/0/documents/newsletters/2015/iapps%2011-2015.pdf</a:t>
            </a:r>
            <a:endParaRPr/>
          </a:p>
          <a:p>
            <a:endParaRPr/>
          </a:p>
          <a:p>
            <a:endParaRPr/>
          </a:p>
          <a:p>
            <a:r>
              <a:rPr lang="en-US">
                <a:latin typeface="Arial"/>
              </a:rPr>
              <a:t>Vaqalo, Maclean, Sean Marshall, Trevor Jackson, Aubrey Moore (2015).</a:t>
            </a:r>
            <a:endParaRPr/>
          </a:p>
          <a:p>
            <a:r>
              <a:rPr b="1" lang="en-US" sz="2400">
                <a:latin typeface="Arial"/>
              </a:rPr>
              <a:t>An Emerging Biotype of the Coconut Rhinoceros Beetle Discovered in the Pacific.</a:t>
            </a:r>
            <a:endParaRPr/>
          </a:p>
          <a:p>
            <a:r>
              <a:rPr lang="en-US">
                <a:latin typeface="Arial"/>
              </a:rPr>
              <a:t>Secretariat of the Pacific Community, Land Resources Division. </a:t>
            </a:r>
            <a:r>
              <a:rPr lang="en-US">
                <a:latin typeface="Arial"/>
              </a:rPr>
              <a:t>
</a:t>
            </a:r>
            <a:r>
              <a:rPr lang="en-US">
                <a:latin typeface="Arial"/>
              </a:rPr>
              <a:t>Available on-line at</a:t>
            </a:r>
            <a:endParaRPr/>
          </a:p>
          <a:p>
            <a:r>
              <a:rPr lang="en-US" sz="1500">
                <a:latin typeface="Arial"/>
              </a:rPr>
              <a:t>http://www.spc.int/lrd/plant-health-publications/doc_download/2374-ph-agalertno51</a:t>
            </a:r>
            <a:endParaRPr/>
          </a:p>
          <a:p>
            <a:endParaRPr/>
          </a:p>
        </p:txBody>
      </p:sp>
      <p:sp>
        <p:nvSpPr>
          <p:cNvPr id="373" name="CustomShape 2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CRB-G is a Regional Problem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90160" y="1005840"/>
            <a:ext cx="4352040" cy="487476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240" y="299880"/>
            <a:ext cx="4604040" cy="631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731520"/>
            <a:ext cx="8138160" cy="6103080"/>
          </a:xfrm>
          <a:prstGeom prst="rect">
            <a:avLst/>
          </a:prstGeom>
          <a:ln>
            <a:noFill/>
          </a:ln>
        </p:spPr>
      </p:pic>
      <p:sp>
        <p:nvSpPr>
          <p:cNvPr id="377" name="TextShape 1"/>
          <p:cNvSpPr txBox="1"/>
          <p:nvPr/>
        </p:nvSpPr>
        <p:spPr>
          <a:xfrm>
            <a:off x="0" y="14760"/>
            <a:ext cx="9144000" cy="7167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4400">
                <a:latin typeface="Arial"/>
              </a:rPr>
              <a:t>Link to Climate Change</a:t>
            </a:r>
            <a:endParaRPr/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2160" y="8640"/>
            <a:ext cx="4997880" cy="685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7960"/>
            <a:ext cx="9141840" cy="675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1640" cy="608940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3801240" y="760680"/>
            <a:ext cx="6089400" cy="457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969480"/>
            <a:ext cx="9141840" cy="679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320400"/>
            <a:ext cx="9141840" cy="650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280" y="11520"/>
            <a:ext cx="8024400" cy="685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680" y="8640"/>
            <a:ext cx="8556840" cy="685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